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5143500" cx="9144000"/>
  <p:notesSz cx="6858000" cy="9144000"/>
  <p:embeddedFontLst>
    <p:embeddedFont>
      <p:font typeface="Anton"/>
      <p:regular r:id="rId96"/>
    </p:embeddedFont>
    <p:embeddedFont>
      <p:font typeface="Lato"/>
      <p:regular r:id="rId97"/>
      <p:bold r:id="rId98"/>
      <p:italic r:id="rId99"/>
      <p:boldItalic r:id="rId100"/>
    </p:embeddedFont>
    <p:embeddedFont>
      <p:font typeface="Didact Gothic"/>
      <p:regular r:id="rId101"/>
    </p:embeddedFont>
    <p:embeddedFont>
      <p:font typeface="Helvetica Neue"/>
      <p:regular r:id="rId102"/>
      <p:bold r:id="rId103"/>
      <p:italic r:id="rId104"/>
      <p:boldItalic r:id="rId105"/>
    </p:embeddedFont>
    <p:embeddedFont>
      <p:font typeface="Helvetica Neue Light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7A73D4-DAAD-4DC8-AE8A-6615BD08722C}">
  <a:tblStyle styleId="{747A73D4-DAAD-4DC8-AE8A-6615BD08722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7AE9CB3-1C12-4EE7-B90C-A90AA93DAB8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HelveticaNeueLight-bold.fntdata"/><Relationship Id="rId106" Type="http://schemas.openxmlformats.org/officeDocument/2006/relationships/font" Target="fonts/HelveticaNeueLight-regular.fntdata"/><Relationship Id="rId105" Type="http://schemas.openxmlformats.org/officeDocument/2006/relationships/font" Target="fonts/HelveticaNeue-boldItalic.fntdata"/><Relationship Id="rId104" Type="http://schemas.openxmlformats.org/officeDocument/2006/relationships/font" Target="fonts/HelveticaNeue-italic.fntdata"/><Relationship Id="rId109" Type="http://schemas.openxmlformats.org/officeDocument/2006/relationships/font" Target="fonts/HelveticaNeueLight-boldItalic.fntdata"/><Relationship Id="rId108" Type="http://schemas.openxmlformats.org/officeDocument/2006/relationships/font" Target="fonts/HelveticaNeueLight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.fntdata"/><Relationship Id="rId102" Type="http://schemas.openxmlformats.org/officeDocument/2006/relationships/font" Target="fonts/HelveticaNeue-regular.fntdata"/><Relationship Id="rId101" Type="http://schemas.openxmlformats.org/officeDocument/2006/relationships/font" Target="fonts/DidactGothic-regular.fntdata"/><Relationship Id="rId100" Type="http://schemas.openxmlformats.org/officeDocument/2006/relationships/font" Target="fonts/Lat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Lato-regular.fntdata"/><Relationship Id="rId96" Type="http://schemas.openxmlformats.org/officeDocument/2006/relationships/font" Target="fonts/Anton-regular.fntdata"/><Relationship Id="rId11" Type="http://schemas.openxmlformats.org/officeDocument/2006/relationships/slide" Target="slides/slide5.xml"/><Relationship Id="rId99" Type="http://schemas.openxmlformats.org/officeDocument/2006/relationships/font" Target="fonts/Lato-italic.fntdata"/><Relationship Id="rId10" Type="http://schemas.openxmlformats.org/officeDocument/2006/relationships/slide" Target="slides/slide4.xml"/><Relationship Id="rId98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ad7c21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efad7c21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fad7c2193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efad7c21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ad7c219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efad7c219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fad7c219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fad7c219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fad7c219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efad7c219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fad7c219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efad7c219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ad7c219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efad7c219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fad7c219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efad7c219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fad7c219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efad7c219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fad7c219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efad7c219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fad7c219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efad7c219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fad7c2193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efad7c2193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fad7c219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fad7c219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fad7c219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fad7c219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fad7c219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efad7c219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fad7c219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efad7c219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ad7c219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efad7c219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fad7c219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efad7c219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fad7c219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efad7c219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fad7c219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efad7c219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fad7c219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efad7c219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ad7c219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efad7c219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fad7c219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efad7c21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fad7c219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efad7c219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fad7c219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efad7c219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fad7c219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efad7c219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fad7c219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efad7c219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fad7c219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efad7c219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Flex-direction resumen</a:t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fad7c219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efad7c219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fad7c219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efad7c219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fad7c219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efad7c219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fad7c219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efad7c219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fad7c219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efad7c219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fad7c21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efad7c21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fad7c219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efad7c219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fad7c2193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efad7c219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fad7c219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efad7c219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fad7c219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efad7c219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fad7c219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efad7c219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fad7c219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efad7c219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fad7c219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efad7c219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fad7c219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efad7c219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fad7c219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efad7c219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fad7c2193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efad7c219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latin typeface="Didact Gothic"/>
                <a:ea typeface="Didact Gothic"/>
                <a:cs typeface="Didact Gothic"/>
                <a:sym typeface="Didact Gothic"/>
              </a:rPr>
              <a:t>Justify content resumen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fad7c21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efad7c21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fad7c219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efad7c219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fad7c2193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efad7c219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fad7c2193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efad7c219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fad7c219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efad7c219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fad7c219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efad7c219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fad7c2193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efad7c2193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fad7c2193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efad7c2193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fad7c219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efad7c219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fad7c219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efad7c219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efad7c219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efad7c219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fad7c219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efad7c219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fad7c2193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efad7c2193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fad7c219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efad7c219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7BA7D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flex-start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items se apilan en el cross start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flexible, es decir en el inicio transversal,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align-items.</a:t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r>
              <a:rPr lang="es" sz="1400">
                <a:solidFill>
                  <a:srgbClr val="9CDCFE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display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1400">
                <a:solidFill>
                  <a:srgbClr val="CE9178"/>
                </a:solidFill>
                <a:latin typeface="Didact Gothic"/>
                <a:ea typeface="Didact Gothic"/>
                <a:cs typeface="Didact Gothic"/>
                <a:sym typeface="Didact Gothic"/>
              </a:rPr>
              <a:t>flex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;</a:t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r>
              <a:rPr lang="es" sz="1400">
                <a:solidFill>
                  <a:srgbClr val="9CDCFE"/>
                </a:solidFill>
                <a:latin typeface="Didact Gothic"/>
                <a:ea typeface="Didact Gothic"/>
                <a:cs typeface="Didact Gothic"/>
                <a:sym typeface="Didact Gothic"/>
              </a:rPr>
              <a:t>align-items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1400">
                <a:solidFill>
                  <a:srgbClr val="CE9178"/>
                </a:solidFill>
                <a:latin typeface="Didact Gothic"/>
                <a:ea typeface="Didact Gothic"/>
                <a:cs typeface="Didact Gothic"/>
                <a:sym typeface="Didact Gothic"/>
              </a:rPr>
              <a:t>flex-start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;</a:t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 sz="1400">
              <a:solidFill>
                <a:srgbClr val="D7BA7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fad7c219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efad7c219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flex-end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flex items se apilan en el cross end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fad7c219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efad7c219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center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items se apilan en el centro del cross axis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flexible, osea en el eje transversal.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fad7c219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efad7c219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fad7c2193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efad7c2193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fad7c2193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efad7c2193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fad7c219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efad7c219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fad7c2193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efad7c2193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fad7c2193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efad7c2193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fad7c219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efad7c219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fad7c2193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efad7c219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fad7c2193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efad7c2193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fad7c219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efad7c219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fad7c219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efad7c219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fad7c2193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efad7c2193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Esta sección describe las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propiedades que se le pueden asignar a los items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como tal. Algunas de ellas sobreescriben propiedades que se configuran en el container.</a:t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fad7c2193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efad7c2193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fad7c219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efad7c219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9a74747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9a74747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Cuando el curso cuenta con FAQs corresponde esta slide de “Preguntas”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efad7c2193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efad7c2193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Momento de consolidación de aprendizajes: aplicar flexbox a una archivo html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fad7c2193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efad7c2193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fad7c219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efad7c219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fad7c2193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efad7c2193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efad7c2193_0_6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efad7c2193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Usar la clase correspondiente a la entrega intermedia del proyecto final.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fad7c2193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efad7c2193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</a:rPr>
              <a:t>*</a:t>
            </a: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 modeling</a:t>
            </a: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</a:rPr>
              <a:t>: </a:t>
            </a:r>
            <a:r>
              <a:rPr lang="es" sz="1600">
                <a:solidFill>
                  <a:schemeClr val="dk1"/>
                </a:solidFill>
                <a:highlight>
                  <a:srgbClr val="EEFF41"/>
                </a:highlight>
              </a:rPr>
              <a:t>para los programas de los días sábados, no corresponde la entrega de box modeling en la primera entrega del proyecto final, se incluye en la segunda.</a:t>
            </a:r>
            <a:endParaRPr sz="1200">
              <a:solidFill>
                <a:schemeClr val="dk1"/>
              </a:solidFill>
              <a:highlight>
                <a:srgbClr val="EEFF4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fad7c2193_0_6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efad7c2193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efad7c219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efad7c219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fad7c21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efad7c21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Material Ampliado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fad7c2193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efad7c2193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efad7c2193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efad7c2193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fad7c2193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efad7c2193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fad7c2193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fad7c2193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fad7c2193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efad7c219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Cronograma del curso</a:t>
            </a:r>
            <a:br>
              <a:rPr lang="es"/>
            </a:br>
            <a:r>
              <a:rPr lang="es"/>
              <a:t>- Se muestra al</a:t>
            </a:r>
            <a:r>
              <a:rPr b="1" lang="es"/>
              <a:t> inicio</a:t>
            </a:r>
            <a:r>
              <a:rPr lang="es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Tiene un aspecto similar a un </a:t>
            </a:r>
            <a:r>
              <a:rPr b="1" lang="es"/>
              <a:t>calendario.</a:t>
            </a:r>
            <a:br>
              <a:rPr lang="es"/>
            </a:br>
            <a:r>
              <a:rPr lang="es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Guía rápida tanto para docentes, como para estudiantes.</a:t>
            </a:r>
            <a:br>
              <a:rPr lang="es"/>
            </a:br>
            <a:r>
              <a:rPr lang="es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document/d/1b0vEYy7uZ3fw37MEfUOR79EvaKztcjl7bBl3CEkm6WI/edit?usp=sharing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hyperlink" Target="https://web.archive.org/web/20050810030357/http:/www.youtube.com/" TargetMode="External"/><Relationship Id="rId5" Type="http://schemas.openxmlformats.org/officeDocument/2006/relationships/hyperlink" Target="https://web.archive.org/web/20050810030357/http:/www.youtube.com/" TargetMode="External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hyperlink" Target="https://web.archive.org/web/20100202095628/http:/www.youtube.com/" TargetMode="External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4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4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4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Relationship Id="rId4" Type="http://schemas.openxmlformats.org/officeDocument/2006/relationships/image" Target="../media/image49.png"/><Relationship Id="rId5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52.png"/><Relationship Id="rId5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Relationship Id="rId4" Type="http://schemas.openxmlformats.org/officeDocument/2006/relationships/image" Target="../media/image54.png"/><Relationship Id="rId5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Relationship Id="rId5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Relationship Id="rId5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Relationship Id="rId5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Relationship Id="rId5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Relationship Id="rId4" Type="http://schemas.openxmlformats.org/officeDocument/2006/relationships/image" Target="../media/image53.png"/><Relationship Id="rId5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png"/><Relationship Id="rId4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png"/><Relationship Id="rId4" Type="http://schemas.openxmlformats.org/officeDocument/2006/relationships/image" Target="../media/image60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.png"/><Relationship Id="rId4" Type="http://schemas.openxmlformats.org/officeDocument/2006/relationships/image" Target="../media/image5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.png"/><Relationship Id="rId4" Type="http://schemas.openxmlformats.org/officeDocument/2006/relationships/image" Target="../media/image6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Relationship Id="rId4" Type="http://schemas.openxmlformats.org/officeDocument/2006/relationships/image" Target="../media/image6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.png"/><Relationship Id="rId4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png"/><Relationship Id="rId4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.png"/><Relationship Id="rId4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.png"/><Relationship Id="rId4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Relationship Id="rId4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Relationship Id="rId4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Relationship Id="rId4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Relationship Id="rId4" Type="http://schemas.openxmlformats.org/officeDocument/2006/relationships/image" Target="../media/image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Relationship Id="rId4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Relationship Id="rId4" Type="http://schemas.openxmlformats.org/officeDocument/2006/relationships/hyperlink" Target="https://view.genial.ly/61a7993f3ef3cf0dac4e4b9c/interactive-content-faqs-desarrollo-web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.png"/><Relationship Id="rId4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.png"/><Relationship Id="rId4" Type="http://schemas.openxmlformats.org/officeDocument/2006/relationships/image" Target="../media/image7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Relationship Id="rId4" Type="http://schemas.openxmlformats.org/officeDocument/2006/relationships/image" Target="../media/image7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.png"/><Relationship Id="rId4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placekitten.com/" TargetMode="External"/><Relationship Id="rId4" Type="http://schemas.openxmlformats.org/officeDocument/2006/relationships/hyperlink" Target="https://placedog.net" TargetMode="External"/><Relationship Id="rId5" Type="http://schemas.openxmlformats.org/officeDocument/2006/relationships/hyperlink" Target="https://css-tricks.com/the-css-box-model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.png"/><Relationship Id="rId4" Type="http://schemas.openxmlformats.org/officeDocument/2006/relationships/image" Target="../media/image8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809550" y="16545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b="0" i="0" lang="es" sz="1800" u="sng" cap="none" strike="noStrike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38" y="68240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1275" y="2755000"/>
            <a:ext cx="3201463" cy="1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FLEXBOX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996000" y="1258975"/>
            <a:ext cx="71520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Flexbox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un modo de diseño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permite crear estructuras para sitios web de una forma más fácil.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Como vimos en la clase anterior,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utilizando la propiedad float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podíamos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desplazar contenedores.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1352250" y="2777675"/>
            <a:ext cx="6439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Con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 ya no necesitarás usar float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Podrás posicionar y distribuir los elementos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tú quieras.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085350" y="3218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762200" y="1233575"/>
            <a:ext cx="7415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</a:t>
            </a:r>
            <a:r>
              <a:rPr b="1" lang="es" sz="20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propiedades</a:t>
            </a: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CSS.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basa sobre un contenedor (padre) para ordenar a sus ítems (hijos).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sólo se podrá posicionar elementos vertical y horizontalmente, sino que podrás establecer cómo se distribuirán, el orden que tendrán e incluso el tamaño en proporción a otros elementos.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👌Esto es perfecto para crear diseños adaptables a dispositivos móviles (</a:t>
            </a: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Responsive Design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906097" y="434315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💡</a:t>
            </a:r>
            <a:endParaRPr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2967322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BENEFICIOS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44450" y="1380750"/>
            <a:ext cx="7655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👐 Distribuir los elementos en sentido vertical y horizontal.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☝ Facilitar la adaptación del contenido en distintos dispositivos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 Redefinir el sentido del flujo de los elementos (hacia arriba, hacia abajo, hacia la izquierda o hacia la derecha).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👍 Alinear los elementos respecto al padre o respecto a sus hermanos.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</a:t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794850" y="1960800"/>
            <a:ext cx="75543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Veamos, brevemente, un poco de historia acerca del modo en que ha evolucionado la forma de crear estructuras...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ALGO DE HISTORIA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00" y="1289340"/>
            <a:ext cx="76962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844300" y="4585000"/>
            <a:ext cx="6576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https://web.archive.org/web/20050810030357/http://www.youtube.com/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0" i="0" sz="1400" u="none" cap="none" strike="noStrike">
              <a:solidFill>
                <a:srgbClr val="000000"/>
              </a:solidFill>
              <a:highlight>
                <a:srgbClr val="A6FFC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Antes se usaban mucho las tablas...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/>
        </p:nvSpPr>
        <p:spPr>
          <a:xfrm>
            <a:off x="2168100" y="900788"/>
            <a:ext cx="4807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474" y="1517263"/>
            <a:ext cx="6866956" cy="299221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948725" y="4613300"/>
            <a:ext cx="6619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https://web.archive.org/web/20100202095628/http://www.youtube.com/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Algún tiempo atrás (no tanto)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 se usaba el elemento Float: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959300" y="4618200"/>
            <a:ext cx="6429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http://www.youtube.com/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500" y="1546850"/>
            <a:ext cx="6885121" cy="292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 se aplica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  <p:sp>
        <p:nvSpPr>
          <p:cNvPr id="242" name="Google Shape;242;p32"/>
          <p:cNvSpPr/>
          <p:nvPr/>
        </p:nvSpPr>
        <p:spPr>
          <a:xfrm>
            <a:off x="3694350" y="4720350"/>
            <a:ext cx="3653400" cy="188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5" name="Google Shape;6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EJEMPLOS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250" y="1307465"/>
            <a:ext cx="7188021" cy="339538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>
            <a:off x="5788075" y="3134750"/>
            <a:ext cx="1540200" cy="6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779" y="1233475"/>
            <a:ext cx="1762673" cy="30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451" y="1233463"/>
            <a:ext cx="2320096" cy="30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275" y="2369638"/>
            <a:ext cx="4149948" cy="19494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475725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Didact Gothic"/>
                <a:ea typeface="Didact Gothic"/>
                <a:cs typeface="Didact Gothic"/>
                <a:sym typeface="Didact Gothic"/>
              </a:rPr>
              <a:t>  </a:t>
            </a: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467570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709685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72" name="Google Shape;27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250" y="1213128"/>
            <a:ext cx="7395510" cy="33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6769950" y="3459025"/>
            <a:ext cx="1540200" cy="6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82" name="Google Shape;28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347025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Didact Gothic"/>
                <a:ea typeface="Didact Gothic"/>
                <a:cs typeface="Didact Gothic"/>
                <a:sym typeface="Didact Gothic"/>
              </a:rPr>
              <a:t>  </a:t>
            </a: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67570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709685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025" y="2245725"/>
            <a:ext cx="4210350" cy="200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8500" y="1319000"/>
            <a:ext cx="2320100" cy="293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9733" y="1319000"/>
            <a:ext cx="1724018" cy="29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75" y="1346225"/>
            <a:ext cx="7307027" cy="33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/>
          <p:nvPr/>
        </p:nvSpPr>
        <p:spPr>
          <a:xfrm>
            <a:off x="5734050" y="3092225"/>
            <a:ext cx="1603500" cy="14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Anton"/>
                <a:ea typeface="Anton"/>
                <a:cs typeface="Anton"/>
                <a:sym typeface="Anton"/>
              </a:rPr>
              <a:t>Páginas con </a:t>
            </a: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/>
        </p:nvSpPr>
        <p:spPr>
          <a:xfrm>
            <a:off x="1348200" y="2077200"/>
            <a:ext cx="644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DE PADRES E HIJOS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0"/>
          <p:cNvSpPr txBox="1"/>
          <p:nvPr/>
        </p:nvSpPr>
        <p:spPr>
          <a:xfrm>
            <a:off x="1902900" y="1630175"/>
            <a:ext cx="70959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F</a:t>
            </a:r>
            <a:r>
              <a:rPr b="0" i="1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lex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(el que inicia): indicará que sus hijos serán “flexibles”.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legir dirección vertical u horizontal.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 hará multilínea cuando llegue al limite?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breviación de propiedades.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horizontalmente a los hijos si el padre es “fila” o verticalmente si el padre es “columna”.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verticalmente a los hijos (si el padre es “columna”).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verticalmente a los hijos cuando son multilínea.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0" y="284350"/>
            <a:ext cx="9144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para aplicar en el contenedor flexible (el padre)</a:t>
            </a:r>
            <a:endParaRPr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-551100" y="1756475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-551150" y="214495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-543900" y="253340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flex-wrap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-543900" y="2959925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flex-flow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-551150" y="334840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-551150" y="416340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-551150" y="4589975"/>
            <a:ext cx="24540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 txBox="1"/>
          <p:nvPr/>
        </p:nvSpPr>
        <p:spPr>
          <a:xfrm>
            <a:off x="1009200" y="3731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DEL PADRE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3123625" y="1543050"/>
            <a:ext cx="4883400" cy="2057400"/>
          </a:xfrm>
          <a:prstGeom prst="rect">
            <a:avLst/>
          </a:prstGeom>
          <a:solidFill>
            <a:srgbClr val="FCB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>
            <a:off x="3456600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5007625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6558650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41"/>
          <p:cNvCxnSpPr>
            <a:stCxn id="334" idx="2"/>
          </p:cNvCxnSpPr>
          <p:nvPr/>
        </p:nvCxnSpPr>
        <p:spPr>
          <a:xfrm>
            <a:off x="4014300" y="2944250"/>
            <a:ext cx="1575600" cy="1320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1"/>
          <p:cNvCxnSpPr>
            <a:stCxn id="335" idx="2"/>
          </p:cNvCxnSpPr>
          <p:nvPr/>
        </p:nvCxnSpPr>
        <p:spPr>
          <a:xfrm>
            <a:off x="5565325" y="2944250"/>
            <a:ext cx="251700" cy="1344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41"/>
          <p:cNvCxnSpPr>
            <a:stCxn id="336" idx="2"/>
          </p:cNvCxnSpPr>
          <p:nvPr/>
        </p:nvCxnSpPr>
        <p:spPr>
          <a:xfrm flipH="1">
            <a:off x="6044450" y="2944250"/>
            <a:ext cx="1071900" cy="1320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1"/>
          <p:cNvSpPr txBox="1"/>
          <p:nvPr/>
        </p:nvSpPr>
        <p:spPr>
          <a:xfrm>
            <a:off x="5269050" y="4197925"/>
            <a:ext cx="14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flex items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1" name="Google Shape;341;p41"/>
          <p:cNvCxnSpPr>
            <a:stCxn id="333" idx="1"/>
          </p:cNvCxnSpPr>
          <p:nvPr/>
        </p:nvCxnSpPr>
        <p:spPr>
          <a:xfrm rot="10800000">
            <a:off x="2183125" y="2571750"/>
            <a:ext cx="940500" cy="0"/>
          </a:xfrm>
          <a:prstGeom prst="straightConnector1">
            <a:avLst/>
          </a:prstGeom>
          <a:noFill/>
          <a:ln cap="flat" cmpd="sng" w="28575">
            <a:solidFill>
              <a:srgbClr val="FCB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1"/>
          <p:cNvSpPr txBox="1"/>
          <p:nvPr/>
        </p:nvSpPr>
        <p:spPr>
          <a:xfrm>
            <a:off x="663325" y="2340900"/>
            <a:ext cx="16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flex container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1453047" y="36334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EMPEZAMOS?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581300" y="1526475"/>
            <a:ext cx="8042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primero que debemos hacer es establecer la propiedad display con el valor flex en el elemento padre.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2504150" y="2571750"/>
            <a:ext cx="4277400" cy="161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1" name="Google Shape;35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FLEXBOX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05.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DESARROLLO WEB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ROW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654875" y="1223500"/>
            <a:ext cx="7567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nos va a permitir </a:t>
            </a: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especificar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queremos que los flex items se dispongan en filas o columnas.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1469500" y="203170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6713" y="3502350"/>
            <a:ext cx="6161976" cy="11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7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ROW-REVERSE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418175" y="1288600"/>
            <a:ext cx="8123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row-reverse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(fila inversa) los flex items se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apilan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una fila de derecha a izquierda.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1421525" y="213670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523" y="3552175"/>
            <a:ext cx="6116401" cy="1107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1005900" y="254275"/>
            <a:ext cx="7125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COLUMN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4057525" y="1624175"/>
            <a:ext cx="37563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0" i="0" lang="es" sz="20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column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los flex items se apilan en una columna de arriba hacia abajo.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4057525" y="3080074"/>
            <a:ext cx="3756300" cy="134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8" name="Google Shape;378;p45"/>
          <p:cNvPicPr preferRelativeResize="0"/>
          <p:nvPr/>
        </p:nvPicPr>
        <p:blipFill rotWithShape="1">
          <a:blip r:embed="rId4">
            <a:alphaModFix/>
          </a:blip>
          <a:srcRect b="0" l="0" r="-13224" t="0"/>
          <a:stretch/>
        </p:blipFill>
        <p:spPr>
          <a:xfrm>
            <a:off x="1188900" y="1446900"/>
            <a:ext cx="2661173" cy="31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/>
        </p:nvSpPr>
        <p:spPr>
          <a:xfrm>
            <a:off x="1009200" y="262425"/>
            <a:ext cx="71256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COLUMN-REVERSE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3337175" y="1806350"/>
            <a:ext cx="41286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column-reverse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flex items se apilan en una columna de abajo hacia arriba.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3367775" y="2997650"/>
            <a:ext cx="4098000" cy="139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550" y="1424394"/>
            <a:ext cx="1395900" cy="336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050" y="511525"/>
            <a:ext cx="7112651" cy="38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775175" y="4429000"/>
            <a:ext cx="80421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Flex-direction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899550" y="1551475"/>
            <a:ext cx="733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comportamiento inicial del contenedor flexible es poder </a:t>
            </a:r>
            <a:r>
              <a:rPr b="1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mantener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flex items en su eje, sin importar que las dimensiones de los mismos cambien.</a:t>
            </a:r>
            <a:endParaRPr b="0" i="0" sz="19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0" i="1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vamos a poder </a:t>
            </a:r>
            <a:r>
              <a:rPr b="1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especificar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que los ítems puedan saltar a una nueva línea, cuando el contenedor flexible se quede sin espacio.</a:t>
            </a:r>
            <a:endParaRPr b="0" i="0" sz="19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NOWRAP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444250" y="1439250"/>
            <a:ext cx="6310500" cy="149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300" y="3216150"/>
            <a:ext cx="6454400" cy="9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418175" y="1256775"/>
            <a:ext cx="81231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pueden romper la línea del eje horizontal, si les es necesario para conservar las características de sus dimensiones. Esto es de izquierda a derecha, y de arriba a abajo.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25" y="2983971"/>
            <a:ext cx="3941250" cy="13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4692725" y="3035750"/>
            <a:ext cx="39411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WRAP-REVERSE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6" name="Google Shape;426;p51"/>
          <p:cNvSpPr txBox="1"/>
          <p:nvPr/>
        </p:nvSpPr>
        <p:spPr>
          <a:xfrm>
            <a:off x="510450" y="1244575"/>
            <a:ext cx="81231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vez el orden es de izquierda a derecha, y de abajo a arriba.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988" y="1921813"/>
            <a:ext cx="4615420" cy="12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1"/>
          <p:cNvSpPr txBox="1"/>
          <p:nvPr/>
        </p:nvSpPr>
        <p:spPr>
          <a:xfrm>
            <a:off x="2261000" y="3368075"/>
            <a:ext cx="4615500" cy="156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5" name="Google Shape;43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538" y="312725"/>
            <a:ext cx="7396924" cy="4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2"/>
          <p:cNvSpPr txBox="1"/>
          <p:nvPr/>
        </p:nvSpPr>
        <p:spPr>
          <a:xfrm>
            <a:off x="795575" y="4429000"/>
            <a:ext cx="80421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Flex-wrap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4006550" y="1318425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nuevos elementos de flexbox.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sus diferentes variantes.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Adquirir los conocimientos necesarios para comprender y crear una página con Flexbox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FLEX-FLOW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507150" y="1412075"/>
            <a:ext cx="81231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la forma abreviada (shorthand) o rápida para las propiedades: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pone primero la propiedad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flex-direction,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luego la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4" name="Google Shape;444;p53"/>
          <p:cNvSpPr txBox="1"/>
          <p:nvPr/>
        </p:nvSpPr>
        <p:spPr>
          <a:xfrm>
            <a:off x="2535225" y="3234350"/>
            <a:ext cx="37530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flex-flow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5" name="Google Shape;44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4"/>
          <p:cNvSpPr txBox="1"/>
          <p:nvPr/>
        </p:nvSpPr>
        <p:spPr>
          <a:xfrm>
            <a:off x="1005900" y="4828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510275" y="1551475"/>
            <a:ext cx="807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Didact Gothic"/>
              <a:buChar char="●"/>
            </a:pP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Justify-content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nos va a permitir alinear los elementos.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puede ser de forma vertical u horizontal, según lo especifiquemos con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va a ayudar a distribuir los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contenedor (padre),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los ítems no utilicen todo el espacio disponible en su eje principal actual. 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siguientes ejemplos parten de la base del contenedor en “row”.</a:t>
            </a:r>
            <a:endParaRPr b="1" i="0" sz="1800" u="none" cap="none" strike="noStrike">
              <a:solidFill>
                <a:srgbClr val="2429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5"/>
          <p:cNvSpPr txBox="1"/>
          <p:nvPr/>
        </p:nvSpPr>
        <p:spPr>
          <a:xfrm>
            <a:off x="730800" y="1102450"/>
            <a:ext cx="76824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24292E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 ejemplos parten de la base del contenedor en “row”: </a:t>
            </a:r>
            <a:endParaRPr b="0" i="0" sz="2000" u="none" cap="none" strike="noStrike">
              <a:solidFill>
                <a:srgbClr val="24292E"/>
              </a:solidFill>
              <a:highlight>
                <a:srgbClr val="A6FFC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1510500" y="249655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1005900" y="40465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1" name="Google Shape;46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6"/>
          <p:cNvSpPr txBox="1"/>
          <p:nvPr/>
        </p:nvSpPr>
        <p:spPr>
          <a:xfrm>
            <a:off x="1009200" y="32572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FLEX-START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8" name="Google Shape;468;p56"/>
          <p:cNvSpPr txBox="1"/>
          <p:nvPr/>
        </p:nvSpPr>
        <p:spPr>
          <a:xfrm>
            <a:off x="1193963" y="1981425"/>
            <a:ext cx="6574200" cy="135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56"/>
          <p:cNvSpPr txBox="1"/>
          <p:nvPr/>
        </p:nvSpPr>
        <p:spPr>
          <a:xfrm>
            <a:off x="853500" y="1050349"/>
            <a:ext cx="7535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alinear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lado izquierdo.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000" y="3531100"/>
            <a:ext cx="6574125" cy="10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7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FLEX-END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57"/>
          <p:cNvSpPr txBox="1"/>
          <p:nvPr/>
        </p:nvSpPr>
        <p:spPr>
          <a:xfrm>
            <a:off x="1660350" y="1860788"/>
            <a:ext cx="5734200" cy="139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853500" y="958499"/>
            <a:ext cx="7535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alinear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lado derecho.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9" name="Google Shape;47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0425" y="3421875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8"/>
          <p:cNvSpPr txBox="1"/>
          <p:nvPr/>
        </p:nvSpPr>
        <p:spPr>
          <a:xfrm>
            <a:off x="1009125" y="335900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CENTER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6" name="Google Shape;486;p58"/>
          <p:cNvSpPr txBox="1"/>
          <p:nvPr/>
        </p:nvSpPr>
        <p:spPr>
          <a:xfrm>
            <a:off x="1704975" y="1877575"/>
            <a:ext cx="5733900" cy="139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58"/>
          <p:cNvSpPr txBox="1"/>
          <p:nvPr/>
        </p:nvSpPr>
        <p:spPr>
          <a:xfrm>
            <a:off x="804300" y="1214450"/>
            <a:ext cx="7535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alinear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centro.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975" y="3472875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SPACE-BETWEEN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804300" y="1036650"/>
            <a:ext cx="7535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hacer que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tomen la </a:t>
            </a:r>
            <a:r>
              <a:rPr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 distancia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espaciado entre ellos dentro del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contenedor flexible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quedando el primer y último elemento pegados con los bordes del contenedor en el eje principal.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1701750" y="2212925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7" name="Google Shape;49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675" y="3720750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SPACE-AROUND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810600" y="995825"/>
            <a:ext cx="75354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mismo espacio de separación entre sí. 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espaciado entre los bordes lo toman del contenedor padre.</a:t>
            </a:r>
            <a:endParaRPr b="0" i="0" sz="18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1701750" y="1891050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6" name="Google Shape;5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671" y="3449563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SPACE-EVENLY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3" name="Google Shape;513;p61"/>
          <p:cNvSpPr txBox="1"/>
          <p:nvPr/>
        </p:nvSpPr>
        <p:spPr>
          <a:xfrm>
            <a:off x="801000" y="1006025"/>
            <a:ext cx="7535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 que el espacio entre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sea igual.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es lo mismo que space-around. </a:t>
            </a:r>
            <a:b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4" name="Google Shape;514;p61"/>
          <p:cNvSpPr txBox="1"/>
          <p:nvPr/>
        </p:nvSpPr>
        <p:spPr>
          <a:xfrm>
            <a:off x="1701750" y="1891050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space-evenly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5" name="Google Shape;5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550" y="3390150"/>
            <a:ext cx="5862875" cy="10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2" name="Google Shape;52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100" y="254275"/>
            <a:ext cx="8459199" cy="39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2"/>
          <p:cNvSpPr txBox="1"/>
          <p:nvPr/>
        </p:nvSpPr>
        <p:spPr>
          <a:xfrm>
            <a:off x="2984922" y="3908103"/>
            <a:ext cx="54627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2"/>
          <p:cNvSpPr/>
          <p:nvPr/>
        </p:nvSpPr>
        <p:spPr>
          <a:xfrm>
            <a:off x="5891987" y="2638925"/>
            <a:ext cx="4128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492175" y="4439400"/>
            <a:ext cx="7535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Justify-content resumen</a:t>
            </a:r>
            <a:b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4835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 model: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concepto de que “todo es una caja”, da lugar a algo llamado en web como box model. Sin importar si son de línea o de bloque (pero tienen su incidencia en lo que sean), todas las etiquetas tienen propiedades en común.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Width: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propiedad CSS que controla la anchura de la caja de los elementos.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Height: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propiedad CSS que controla la altura de la caja de los elementos.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Overflow: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propiedad que tiene 4 valores posibles. Ellos son: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visible, hidden, scroll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auto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</a:t>
            </a:r>
            <a:r>
              <a:rPr i="1" lang="es" sz="2000">
                <a:latin typeface="Anton"/>
                <a:ea typeface="Anton"/>
                <a:cs typeface="Anton"/>
                <a:sym typeface="Anton"/>
              </a:rPr>
              <a:t>4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48269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 exterior</a:t>
            </a:r>
            <a:endParaRPr b="1" sz="1300">
              <a:highlight>
                <a:srgbClr val="A6FFC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Margin (márgenes):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margin-top, margin-right, margin-bottom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margin-left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márgenes de cada uno de los lados del elemento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 exterior</a:t>
            </a:r>
            <a:endParaRPr b="1" sz="1300">
              <a:highlight>
                <a:srgbClr val="A6FFC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Padding (relleno)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padding-top, padding-right, padding-bottom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padding-left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espacios internos de cada uno de los lados del elemento,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Border: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border-top, border-right, border-bottom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border-left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bordes de cada lado del elemento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2" name="Google Shape;532;p63"/>
          <p:cNvSpPr/>
          <p:nvPr/>
        </p:nvSpPr>
        <p:spPr>
          <a:xfrm>
            <a:off x="5891987" y="2638925"/>
            <a:ext cx="4128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3"/>
          <p:cNvSpPr txBox="1"/>
          <p:nvPr/>
        </p:nvSpPr>
        <p:spPr>
          <a:xfrm>
            <a:off x="730800" y="857525"/>
            <a:ext cx="76824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2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 </a:t>
            </a:r>
            <a:r>
              <a:rPr b="1" i="0" lang="es" sz="22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r>
              <a:rPr b="0" i="0" lang="es" sz="22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parten de la base del contenedor en “column”, con altura definida:</a:t>
            </a:r>
            <a:endParaRPr b="0" i="0" sz="22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4" name="Google Shape;534;p63"/>
          <p:cNvSpPr txBox="1"/>
          <p:nvPr/>
        </p:nvSpPr>
        <p:spPr>
          <a:xfrm>
            <a:off x="1513800" y="257175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5" name="Google Shape;53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64"/>
          <p:cNvSpPr txBox="1"/>
          <p:nvPr/>
        </p:nvSpPr>
        <p:spPr>
          <a:xfrm>
            <a:off x="1335650" y="1205225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713" y="1155213"/>
            <a:ext cx="2469255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5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1" name="Google Shape;551;p65"/>
          <p:cNvSpPr txBox="1"/>
          <p:nvPr/>
        </p:nvSpPr>
        <p:spPr>
          <a:xfrm>
            <a:off x="1335650" y="128015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2" name="Google Shape;55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875" y="1230150"/>
            <a:ext cx="2551550" cy="339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6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0" name="Google Shape;560;p66"/>
          <p:cNvSpPr txBox="1"/>
          <p:nvPr/>
        </p:nvSpPr>
        <p:spPr>
          <a:xfrm>
            <a:off x="1265475" y="1164400"/>
            <a:ext cx="3412800" cy="33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1" name="Google Shape;56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750" y="1140038"/>
            <a:ext cx="2541274" cy="33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7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SPACE-BETWEEN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9" name="Google Shape;569;p67"/>
          <p:cNvSpPr txBox="1"/>
          <p:nvPr/>
        </p:nvSpPr>
        <p:spPr>
          <a:xfrm>
            <a:off x="1405925" y="1041950"/>
            <a:ext cx="35172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0" name="Google Shape;57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425" y="1041950"/>
            <a:ext cx="2546419" cy="33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8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8" name="Google Shape;578;p68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9" name="Google Shape;57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8" name="Google Shape;58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6" name="Google Shape;596;p70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SPACE-EVENLY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71"/>
          <p:cNvSpPr txBox="1"/>
          <p:nvPr/>
        </p:nvSpPr>
        <p:spPr>
          <a:xfrm>
            <a:off x="1411850" y="15420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space-evenly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6" name="Google Shape;60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050" y="1509113"/>
            <a:ext cx="2533441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4" name="Google Shape;614;p72"/>
          <p:cNvSpPr txBox="1"/>
          <p:nvPr/>
        </p:nvSpPr>
        <p:spPr>
          <a:xfrm>
            <a:off x="1265475" y="1535375"/>
            <a:ext cx="33120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Alinear los elementos verticales de forma horizontal. 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14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(flex-direction: column)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Alinear los elementos horizontales de forma vertical.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14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(flex-direction: row)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5" name="Google Shape;61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7450" y="1106725"/>
            <a:ext cx="2826776" cy="195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7450" y="3015850"/>
            <a:ext cx="2826766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4835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Display: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 definir cómo se ve un elemento HTML.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Inline-block: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propiedad permite tomar lo mejor de ambos grupos. Brinda la posibilidad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tener “padding” y “margin” hacia arriba y abajo.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Float: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flotación consiste en mover un elemento hacia la derecha o izquierda de su línea, y todo lo que viene después se acomodará en el “hueco” que queda vacío.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</a:t>
            </a:r>
            <a:r>
              <a:rPr i="1" lang="es" sz="2000">
                <a:latin typeface="Anton"/>
                <a:ea typeface="Anton"/>
                <a:cs typeface="Anton"/>
                <a:sym typeface="Anton"/>
              </a:rPr>
              <a:t>4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4826900" y="1296075"/>
            <a:ext cx="39249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Clear: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propiedad permite modificar el comportamiento por defecto del posicionamiento flotante, para forzar a un elemento a mostrarse debajo de cualquier caja flotante.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Position: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una propiedad CSS pensada para ubicar un elemento, con una libertad muy flexible.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 z-index: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 en juego cuando dos elementos que tienen position se superponen. Acepta como valor un número (sin ninguna unidad, ni px, ni cm, ni nada); a valor más alto, se mostrará por encima de los demás elementos. 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STRETCH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3" name="Google Shape;623;p73"/>
          <p:cNvSpPr txBox="1"/>
          <p:nvPr/>
        </p:nvSpPr>
        <p:spPr>
          <a:xfrm>
            <a:off x="2029975" y="2068625"/>
            <a:ext cx="5290800" cy="125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3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3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73"/>
          <p:cNvSpPr txBox="1"/>
          <p:nvPr/>
        </p:nvSpPr>
        <p:spPr>
          <a:xfrm>
            <a:off x="756675" y="1107425"/>
            <a:ext cx="74952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Tratará de llenar toda la altura (o anchura) del contenedor, siempre y cuando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hijos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tengan propiedades de dimensión definidas.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5" name="Google Shape;62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0007" y="3432586"/>
            <a:ext cx="5290752" cy="134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 txBox="1"/>
          <p:nvPr/>
        </p:nvSpPr>
        <p:spPr>
          <a:xfrm>
            <a:off x="10092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2" name="Google Shape;63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525" y="2885850"/>
            <a:ext cx="6225001" cy="16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4"/>
          <p:cNvSpPr txBox="1"/>
          <p:nvPr/>
        </p:nvSpPr>
        <p:spPr>
          <a:xfrm>
            <a:off x="1190525" y="1395850"/>
            <a:ext cx="62250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5"/>
          <p:cNvSpPr txBox="1"/>
          <p:nvPr/>
        </p:nvSpPr>
        <p:spPr>
          <a:xfrm>
            <a:off x="10059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525" y="2902375"/>
            <a:ext cx="57340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 txBox="1"/>
          <p:nvPr/>
        </p:nvSpPr>
        <p:spPr>
          <a:xfrm>
            <a:off x="1571450" y="1280425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6"/>
          <p:cNvSpPr txBox="1"/>
          <p:nvPr/>
        </p:nvSpPr>
        <p:spPr>
          <a:xfrm>
            <a:off x="10059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8" name="Google Shape;648;p76"/>
          <p:cNvSpPr txBox="1"/>
          <p:nvPr/>
        </p:nvSpPr>
        <p:spPr>
          <a:xfrm>
            <a:off x="1571525" y="1370600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9" name="Google Shape;64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00" y="2935600"/>
            <a:ext cx="57340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7"/>
          <p:cNvSpPr txBox="1"/>
          <p:nvPr/>
        </p:nvSpPr>
        <p:spPr>
          <a:xfrm>
            <a:off x="1005900" y="330475"/>
            <a:ext cx="7125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BASELINE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6" name="Google Shape;656;p77"/>
          <p:cNvSpPr txBox="1"/>
          <p:nvPr/>
        </p:nvSpPr>
        <p:spPr>
          <a:xfrm>
            <a:off x="1571525" y="1401175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baseline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57" name="Google Shape;65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00" y="2935600"/>
            <a:ext cx="57340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8"/>
          <p:cNvSpPr txBox="1"/>
          <p:nvPr/>
        </p:nvSpPr>
        <p:spPr>
          <a:xfrm>
            <a:off x="734775" y="1501050"/>
            <a:ext cx="34779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 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RESUMEN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4" name="Google Shape;66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3325" y="0"/>
            <a:ext cx="40606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9"/>
          <p:cNvSpPr txBox="1"/>
          <p:nvPr/>
        </p:nvSpPr>
        <p:spPr>
          <a:xfrm>
            <a:off x="695450" y="1089525"/>
            <a:ext cx="78627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sólo tiene efecto cuando el contenedor flexible tiene varias líneas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colocan en una sola línea, esta propiedad no tiene ningún efecto sobre el diseño.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aplicarlo se necesita tener el atributo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flex-wrap,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permita verificar los ejes horizontales.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1" name="Google Shape;671;p79"/>
          <p:cNvSpPr txBox="1"/>
          <p:nvPr/>
        </p:nvSpPr>
        <p:spPr>
          <a:xfrm>
            <a:off x="10640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2" name="Google Shape;672;p79"/>
          <p:cNvSpPr txBox="1"/>
          <p:nvPr/>
        </p:nvSpPr>
        <p:spPr>
          <a:xfrm>
            <a:off x="1513800" y="3321325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predeterminada */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0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STRETCH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9" name="Google Shape;67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0800" y="1409361"/>
            <a:ext cx="5315806" cy="33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6" name="Google Shape;68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2526" y="1264248"/>
            <a:ext cx="5552332" cy="339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2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3" name="Google Shape;69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0788" y="1264240"/>
            <a:ext cx="5400374" cy="339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3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0" name="Google Shape;70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825" y="1443315"/>
            <a:ext cx="5527851" cy="33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SPACE-BETWEEN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7" name="Google Shape;70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9188" y="1264240"/>
            <a:ext cx="5585619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5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4" name="Google Shape;71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250" y="1264228"/>
            <a:ext cx="5602912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6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SPACE-EVENLY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1" name="Google Shape;72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250" y="1264240"/>
            <a:ext cx="5602912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7"/>
          <p:cNvSpPr txBox="1"/>
          <p:nvPr/>
        </p:nvSpPr>
        <p:spPr>
          <a:xfrm>
            <a:off x="1009200" y="37470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PARA LOS FLEX ITEMS (HIJOS)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8" name="Google Shape;72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975" y="1941365"/>
            <a:ext cx="57340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8"/>
          <p:cNvSpPr txBox="1"/>
          <p:nvPr/>
        </p:nvSpPr>
        <p:spPr>
          <a:xfrm>
            <a:off x="1009200" y="3345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ORDER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5" name="Google Shape;735;p88"/>
          <p:cNvSpPr txBox="1"/>
          <p:nvPr/>
        </p:nvSpPr>
        <p:spPr>
          <a:xfrm>
            <a:off x="1421525" y="2205100"/>
            <a:ext cx="6116400" cy="101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.hijo-flex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6" name="Google Shape;73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526" y="3335150"/>
            <a:ext cx="6116400" cy="1304517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 txBox="1"/>
          <p:nvPr/>
        </p:nvSpPr>
        <p:spPr>
          <a:xfrm>
            <a:off x="1421525" y="1032375"/>
            <a:ext cx="61164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permite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el orden de aparición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elemento. Recibe como valor numeros enteros.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9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1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0"/>
          <p:cNvSpPr txBox="1"/>
          <p:nvPr/>
        </p:nvSpPr>
        <p:spPr>
          <a:xfrm>
            <a:off x="3169638" y="1017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8" name="Google Shape;748;p90"/>
          <p:cNvSpPr txBox="1"/>
          <p:nvPr/>
        </p:nvSpPr>
        <p:spPr>
          <a:xfrm>
            <a:off x="1323450" y="2063850"/>
            <a:ext cx="649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#CoderTip: Ingresa al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siguiente link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revisa el material interactivo que preparamos sobre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 Frecuentes, 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seguros de que allí encontrarás algunas respuestas.</a:t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9" name="Google Shape;749;p90"/>
          <p:cNvSpPr txBox="1"/>
          <p:nvPr/>
        </p:nvSpPr>
        <p:spPr>
          <a:xfrm>
            <a:off x="4077600" y="3145300"/>
            <a:ext cx="98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📝</a:t>
            </a:r>
            <a:endParaRPr sz="6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1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2"/>
          <p:cNvSpPr txBox="1"/>
          <p:nvPr/>
        </p:nvSpPr>
        <p:spPr>
          <a:xfrm>
            <a:off x="1009200" y="37540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PÁGINA CON FLEXBOX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3" name="Google Shape;763;p92"/>
          <p:cNvSpPr txBox="1"/>
          <p:nvPr/>
        </p:nvSpPr>
        <p:spPr>
          <a:xfrm>
            <a:off x="874375" y="1932388"/>
            <a:ext cx="38868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lo aprendido en esta clase, podríamos hacer una estructura de página con la siguiente estructura, mediante flexbox: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4" name="Google Shape;764;p92"/>
          <p:cNvSpPr/>
          <p:nvPr/>
        </p:nvSpPr>
        <p:spPr>
          <a:xfrm>
            <a:off x="4761175" y="1745325"/>
            <a:ext cx="3729300" cy="567600"/>
          </a:xfrm>
          <a:prstGeom prst="rect">
            <a:avLst/>
          </a:prstGeom>
          <a:solidFill>
            <a:srgbClr val="3DFF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Header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5" name="Google Shape;765;p92"/>
          <p:cNvSpPr/>
          <p:nvPr/>
        </p:nvSpPr>
        <p:spPr>
          <a:xfrm>
            <a:off x="4761175" y="2366875"/>
            <a:ext cx="846900" cy="1666500"/>
          </a:xfrm>
          <a:prstGeom prst="rect">
            <a:avLst/>
          </a:prstGeom>
          <a:solidFill>
            <a:srgbClr val="FF00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6" name="Google Shape;766;p92"/>
          <p:cNvSpPr/>
          <p:nvPr/>
        </p:nvSpPr>
        <p:spPr>
          <a:xfrm>
            <a:off x="5637525" y="2366875"/>
            <a:ext cx="846900" cy="1666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7" name="Google Shape;767;p92"/>
          <p:cNvSpPr/>
          <p:nvPr/>
        </p:nvSpPr>
        <p:spPr>
          <a:xfrm>
            <a:off x="6513875" y="2366875"/>
            <a:ext cx="1976700" cy="1666500"/>
          </a:xfrm>
          <a:prstGeom prst="rect">
            <a:avLst/>
          </a:prstGeom>
          <a:solidFill>
            <a:srgbClr val="9CD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Article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8" name="Google Shape;768;p92"/>
          <p:cNvSpPr/>
          <p:nvPr/>
        </p:nvSpPr>
        <p:spPr>
          <a:xfrm>
            <a:off x="4761175" y="4087325"/>
            <a:ext cx="3729300" cy="270300"/>
          </a:xfrm>
          <a:prstGeom prst="rect">
            <a:avLst/>
          </a:prstGeom>
          <a:solidFill>
            <a:srgbClr val="3DFF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Footer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9" name="Google Shape;769;p92"/>
          <p:cNvSpPr txBox="1"/>
          <p:nvPr/>
        </p:nvSpPr>
        <p:spPr>
          <a:xfrm>
            <a:off x="2027900" y="3393925"/>
            <a:ext cx="1186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👍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176575" y="36923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5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21"/>
          <p:cNvCxnSpPr/>
          <p:nvPr/>
        </p:nvCxnSpPr>
        <p:spPr>
          <a:xfrm>
            <a:off x="2071400" y="14323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2" name="Google Shape;112;p21"/>
          <p:cNvSpPr/>
          <p:nvPr/>
        </p:nvSpPr>
        <p:spPr>
          <a:xfrm>
            <a:off x="3029608" y="1275459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21"/>
          <p:cNvCxnSpPr/>
          <p:nvPr/>
        </p:nvCxnSpPr>
        <p:spPr>
          <a:xfrm>
            <a:off x="2167489" y="1432343"/>
            <a:ext cx="839700" cy="82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4" name="Google Shape;114;p21"/>
          <p:cNvSpPr/>
          <p:nvPr/>
        </p:nvSpPr>
        <p:spPr>
          <a:xfrm>
            <a:off x="3007200" y="2058049"/>
            <a:ext cx="1373100" cy="389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 de padres e hijos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" name="Google Shape;115;p21"/>
          <p:cNvCxnSpPr/>
          <p:nvPr/>
        </p:nvCxnSpPr>
        <p:spPr>
          <a:xfrm>
            <a:off x="4402700" y="143142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6" name="Google Shape;116;p21"/>
          <p:cNvSpPr/>
          <p:nvPr/>
        </p:nvSpPr>
        <p:spPr>
          <a:xfrm>
            <a:off x="5338508" y="1274546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" name="Google Shape;117;p21"/>
          <p:cNvCxnSpPr/>
          <p:nvPr/>
        </p:nvCxnSpPr>
        <p:spPr>
          <a:xfrm>
            <a:off x="4488714" y="1424005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8" name="Google Shape;118;p21"/>
          <p:cNvSpPr/>
          <p:nvPr/>
        </p:nvSpPr>
        <p:spPr>
          <a:xfrm>
            <a:off x="5316108" y="1665916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 de historia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3"/>
          <p:cNvSpPr txBox="1"/>
          <p:nvPr/>
        </p:nvSpPr>
        <p:spPr>
          <a:xfrm>
            <a:off x="2597925" y="33455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PÁGINA CON FLEXBOX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776" name="Google Shape;776;p93"/>
          <p:cNvGraphicFramePr/>
          <p:nvPr/>
        </p:nvGraphicFramePr>
        <p:xfrm>
          <a:off x="5560763" y="109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{747A73D4-DAAD-4DC8-AE8A-6615BD08722C}</a:tableStyleId>
              </a:tblPr>
              <a:tblGrid>
                <a:gridCol w="2777600"/>
              </a:tblGrid>
              <a:tr h="240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&gt;Header&lt;/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300" u="none" cap="none" strike="noStrike">
                          <a:solidFill>
                            <a:srgbClr val="93C4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"main"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&gt;Nav&lt;/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&gt;Aside&lt;/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&gt;Article   </a:t>
                      </a:r>
                      <a:b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&gt;Footer&lt;/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66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C343D"/>
                    </a:solidFill>
                  </a:tcPr>
                </a:tc>
              </a:tr>
            </a:tbl>
          </a:graphicData>
        </a:graphic>
      </p:graphicFrame>
      <p:sp>
        <p:nvSpPr>
          <p:cNvPr id="777" name="Google Shape;777;p93"/>
          <p:cNvSpPr txBox="1"/>
          <p:nvPr/>
        </p:nvSpPr>
        <p:spPr>
          <a:xfrm>
            <a:off x="4863850" y="1099025"/>
            <a:ext cx="817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8" name="Google Shape;778;p93"/>
          <p:cNvSpPr txBox="1"/>
          <p:nvPr/>
        </p:nvSpPr>
        <p:spPr>
          <a:xfrm>
            <a:off x="306750" y="1099025"/>
            <a:ext cx="516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79" name="Google Shape;779;p93"/>
          <p:cNvGraphicFramePr/>
          <p:nvPr/>
        </p:nvGraphicFramePr>
        <p:xfrm>
          <a:off x="1157175" y="10990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{747A73D4-DAAD-4DC8-AE8A-6615BD08722C}</a:tableStyleId>
              </a:tblPr>
              <a:tblGrid>
                <a:gridCol w="3372250"/>
              </a:tblGrid>
              <a:tr h="3773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display: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flex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height: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600px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flex-direction: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column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1em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93C4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#main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display: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flex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pink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grey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flex:1;</a:t>
                      </a:r>
                      <a:b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1re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C343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4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PRIMERA 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6" name="Google Shape;786;p94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7" name="Google Shape;78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50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3" name="Google Shape;793;p95"/>
          <p:cNvGraphicFramePr/>
          <p:nvPr/>
        </p:nvGraphicFramePr>
        <p:xfrm>
          <a:off x="153254" y="30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{E7AE9CB3-1C12-4EE7-B90C-A90AA93DAB8B}</a:tableStyleId>
              </a:tblPr>
              <a:tblGrid>
                <a:gridCol w="6768100"/>
                <a:gridCol w="2069375"/>
              </a:tblGrid>
              <a:tr h="5455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86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clarar tipo de archivo en que se espera el desafío. Debe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ctivar comentarios en el archivo.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604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Deberás hacer entrega de tu proyecto donde aparezca: WIREFRA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ME/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PROTOTIPO (wireframe de todas tus páginas para vista mobile + desktop) + HTML (uso de etiquetas contenedoras + etiquetas multimedia + etiquetas de texto) + CSS (con modificadores de texto, colores, listas y box modeling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*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).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7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Específicos: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Prototipar la web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para tener una idea clara del resultado al que quiere llegar.</a:t>
                      </a:r>
                      <a:endParaRPr sz="16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Maquetar la web: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El estudiante deberá utilizar los tags, en especial los semánticos, para desde el código describir la estructura de la web.</a:t>
                      </a:r>
                      <a:endParaRPr sz="16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Crear un estilo inicial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El estudiante deberá comenzar a darle estilo básico a su web definiendo colores. El documento debe estar linkeado en las páginas del proyecto.</a:t>
                      </a:r>
                      <a:endParaRPr sz="17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794" name="Google Shape;79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867102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5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96"/>
          <p:cNvGraphicFramePr/>
          <p:nvPr/>
        </p:nvGraphicFramePr>
        <p:xfrm>
          <a:off x="153254" y="107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{E7AE9CB3-1C12-4EE7-B90C-A90AA93DAB8B}</a:tableStyleId>
              </a:tblPr>
              <a:tblGrid>
                <a:gridCol w="6768100"/>
                <a:gridCol w="2069375"/>
              </a:tblGrid>
              <a:tr h="6202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97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aclarar tipo de archivo en que se espera el desafío. Debe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activar comentarios en el archivo.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42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Wireframe/prototi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completo.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Estructura de la web en HTML: página principal (index.html)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+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cada una de las páginas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necesarias dependiendo de cada proyecto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y los enlaces entre s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í.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Estilo básico: a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ñadir estilo utilizando las propiedades y valores CSS vistos hasta el momento. Flexbox 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debe incluirse en esta entrega.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802" name="Google Shape;80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943302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96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809" name="Google Shape;80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8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15" name="Google Shape;81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9"/>
          <p:cNvSpPr txBox="1"/>
          <p:nvPr/>
        </p:nvSpPr>
        <p:spPr>
          <a:xfrm>
            <a:off x="2854525" y="1734438"/>
            <a:ext cx="571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Arial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Imágenes de relleno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placekitten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Arial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Imágenes de relleno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placedog.net</a:t>
            </a:r>
            <a:endParaRPr b="1"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The CSS Box Model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CSS-TRICKS</a:t>
            </a:r>
            <a:endParaRPr b="1"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2" name="Google Shape;822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9"/>
          <p:cNvSpPr/>
          <p:nvPr/>
        </p:nvSpPr>
        <p:spPr>
          <a:xfrm>
            <a:off x="15688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315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1" name="Google Shape;831;p100"/>
          <p:cNvSpPr txBox="1"/>
          <p:nvPr/>
        </p:nvSpPr>
        <p:spPr>
          <a:xfrm>
            <a:off x="1721400" y="2623175"/>
            <a:ext cx="5701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Cajas y sus propiedades.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Modelación de la página web.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Posiciones de un elemento.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837" name="Google Shape;83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3" name="Google Shape;84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3609600" y="1202750"/>
            <a:ext cx="2157900" cy="35175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7" name="Google Shape;127;p2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1208850" y="12398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6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3440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CSS + </a:t>
            </a: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Modeling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6798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40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709613" y="3458363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Incluir CSS en nuestro Proyecto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7988" y="345836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40420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62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7824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61446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Grids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65566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08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6012" y="2994738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4059687" y="2975314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PRIMERA ENTREGA DEL PROYECTO FINAL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1525" y="295271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711825" y="2987538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ESTILOS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